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8" r:id="rId2"/>
    <p:sldId id="257" r:id="rId3"/>
    <p:sldId id="259" r:id="rId4"/>
  </p:sldIdLst>
  <p:sldSz cx="5376863" cy="7169150" type="B5ISO"/>
  <p:notesSz cx="6858000" cy="9144000"/>
  <p:defaultTextStyle>
    <a:defPPr>
      <a:defRPr lang="sk-SK"/>
    </a:defPPr>
    <a:lvl1pPr marL="0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8">
          <p15:clr>
            <a:srgbClr val="A4A3A4"/>
          </p15:clr>
        </p15:guide>
        <p15:guide id="2" pos="16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060" y="-12"/>
      </p:cViewPr>
      <p:guideLst>
        <p:guide orient="horz" pos="2258"/>
        <p:guide pos="169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8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7A9A7-2FB2-405A-A3FC-FE08616E0542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599E-0570-45B8-9046-54E11F63DEC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66FFB-3100-4BB1-8A4C-AC016DE92FC4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E764E-A137-4405-8C10-1210600BF2F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3265" y="2227085"/>
            <a:ext cx="4570334" cy="153672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6530" y="4062518"/>
            <a:ext cx="3763804" cy="18321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3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9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3898226" y="287099"/>
            <a:ext cx="1209794" cy="6117011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268843" y="287099"/>
            <a:ext cx="3539768" cy="6117011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4735" y="4606843"/>
            <a:ext cx="4570334" cy="14238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24735" y="3038592"/>
            <a:ext cx="4570334" cy="1568251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84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68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53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377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22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066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911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75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68843" y="1672803"/>
            <a:ext cx="2374781" cy="473130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2733239" y="1672803"/>
            <a:ext cx="2374781" cy="473130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68844" y="1604762"/>
            <a:ext cx="2375715" cy="6687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268844" y="2273550"/>
            <a:ext cx="2375715" cy="413055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2731372" y="1604762"/>
            <a:ext cx="2376648" cy="6687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731372" y="2273550"/>
            <a:ext cx="2376648" cy="413055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844" y="285438"/>
            <a:ext cx="1768951" cy="121477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02204" y="285439"/>
            <a:ext cx="3005816" cy="611867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68844" y="1500211"/>
            <a:ext cx="1768951" cy="4903899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3903" y="5018406"/>
            <a:ext cx="3226118" cy="59245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53903" y="640577"/>
            <a:ext cx="3226118" cy="4301490"/>
          </a:xfrm>
        </p:spPr>
        <p:txBody>
          <a:bodyPr/>
          <a:lstStyle>
            <a:lvl1pPr marL="0" indent="0">
              <a:buNone/>
              <a:defRPr sz="2500"/>
            </a:lvl1pPr>
            <a:lvl2pPr marL="358445" indent="0">
              <a:buNone/>
              <a:defRPr sz="2200"/>
            </a:lvl2pPr>
            <a:lvl3pPr marL="716890" indent="0">
              <a:buNone/>
              <a:defRPr sz="1900"/>
            </a:lvl3pPr>
            <a:lvl4pPr marL="1075334" indent="0">
              <a:buNone/>
              <a:defRPr sz="1600"/>
            </a:lvl4pPr>
            <a:lvl5pPr marL="1433779" indent="0">
              <a:buNone/>
              <a:defRPr sz="1600"/>
            </a:lvl5pPr>
            <a:lvl6pPr marL="1792224" indent="0">
              <a:buNone/>
              <a:defRPr sz="1600"/>
            </a:lvl6pPr>
            <a:lvl7pPr marL="2150669" indent="0">
              <a:buNone/>
              <a:defRPr sz="1600"/>
            </a:lvl7pPr>
            <a:lvl8pPr marL="2509114" indent="0">
              <a:buNone/>
              <a:defRPr sz="1600"/>
            </a:lvl8pPr>
            <a:lvl9pPr marL="2867558" indent="0">
              <a:buNone/>
              <a:defRPr sz="16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053903" y="5610857"/>
            <a:ext cx="3226118" cy="841379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AF8-1012-4176-9012-CF9D7E0AD958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268843" y="287099"/>
            <a:ext cx="4839177" cy="1194858"/>
          </a:xfrm>
          <a:prstGeom prst="rect">
            <a:avLst/>
          </a:prstGeom>
        </p:spPr>
        <p:txBody>
          <a:bodyPr vert="horz" lIns="71689" tIns="35844" rIns="71689" bIns="35844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68843" y="1672803"/>
            <a:ext cx="4839177" cy="4731307"/>
          </a:xfrm>
          <a:prstGeom prst="rect">
            <a:avLst/>
          </a:prstGeom>
        </p:spPr>
        <p:txBody>
          <a:bodyPr vert="horz" lIns="71689" tIns="35844" rIns="71689" bIns="35844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268843" y="6644741"/>
            <a:ext cx="1254601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0BAF8-1012-4176-9012-CF9D7E0AD958}" type="datetimeFigureOut">
              <a:rPr lang="sk-SK" smtClean="0"/>
              <a:pPr/>
              <a:t>5. 12. 2019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1837095" y="6644741"/>
            <a:ext cx="1702673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3853419" y="6644741"/>
            <a:ext cx="1254601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6135F-5F8C-4C29-8CB4-A94F01624E8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71689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34" indent="-268834" algn="l" defTabSz="71689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2473" indent="-224028" algn="l" defTabSz="7168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557" indent="-179222" algn="l" defTabSz="71689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indent="-179222" algn="l" defTabSz="71689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44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989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445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890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5334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779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2224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0669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9114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7558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egistersluchu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ĺžnik 12"/>
          <p:cNvSpPr/>
          <p:nvPr/>
        </p:nvSpPr>
        <p:spPr>
          <a:xfrm>
            <a:off x="3336503" y="1856383"/>
            <a:ext cx="1368152" cy="1080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" name="Obrázok 3" descr="logo nemocnic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4071" y="432040"/>
            <a:ext cx="792088" cy="820978"/>
          </a:xfrm>
          <a:prstGeom prst="rect">
            <a:avLst/>
          </a:prstGeom>
        </p:spPr>
      </p:pic>
      <p:pic>
        <p:nvPicPr>
          <p:cNvPr id="5" name="Obrázok 4" descr="Logo LF UK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167" y="416223"/>
            <a:ext cx="792088" cy="770323"/>
          </a:xfrm>
          <a:prstGeom prst="rect">
            <a:avLst/>
          </a:prstGeom>
        </p:spPr>
      </p:pic>
      <p:pic>
        <p:nvPicPr>
          <p:cNvPr id="6" name="Obrázok 5" descr="Logo OZ ORLí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62826" y="314489"/>
            <a:ext cx="931529" cy="1025223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240159" y="1280319"/>
            <a:ext cx="4488274" cy="534053"/>
          </a:xfrm>
          <a:prstGeom prst="rect">
            <a:avLst/>
          </a:prstGeom>
          <a:noFill/>
        </p:spPr>
        <p:txBody>
          <a:bodyPr wrap="square" lIns="71689" tIns="35844" rIns="71689" bIns="35844" rtlCol="0">
            <a:spAutoFit/>
          </a:bodyPr>
          <a:lstStyle/>
          <a:p>
            <a:r>
              <a:rPr lang="sk-SK" sz="1000" dirty="0"/>
              <a:t>Detská </a:t>
            </a:r>
            <a:r>
              <a:rPr lang="sk-SK" sz="1000" dirty="0" err="1"/>
              <a:t>otorinolaryngologická</a:t>
            </a:r>
            <a:r>
              <a:rPr lang="sk-SK" sz="1000" dirty="0"/>
              <a:t> klinika LF UK a NÚDCH v Bratislave</a:t>
            </a:r>
          </a:p>
          <a:p>
            <a:r>
              <a:rPr lang="sk-SK" sz="1000" dirty="0"/>
              <a:t>OZ </a:t>
            </a:r>
            <a:r>
              <a:rPr lang="sk-SK" sz="1000" dirty="0" err="1"/>
              <a:t>ORLík</a:t>
            </a:r>
            <a:r>
              <a:rPr lang="sk-SK" sz="1000" dirty="0"/>
              <a:t> </a:t>
            </a:r>
            <a:r>
              <a:rPr lang="sk-SK" sz="1000" dirty="0" err="1"/>
              <a:t>DFNsP</a:t>
            </a:r>
            <a:r>
              <a:rPr lang="sk-SK" sz="1000" dirty="0"/>
              <a:t> Bratislava</a:t>
            </a:r>
            <a:br>
              <a:rPr lang="sk-SK" sz="1000" dirty="0"/>
            </a:br>
            <a:endParaRPr lang="sk-SK" sz="1000" dirty="0"/>
          </a:p>
        </p:txBody>
      </p:sp>
      <p:pic>
        <p:nvPicPr>
          <p:cNvPr id="8" name="Obrázok 7" descr="dfnsp_upra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167" y="2072407"/>
            <a:ext cx="3816424" cy="1317314"/>
          </a:xfrm>
          <a:prstGeom prst="rect">
            <a:avLst/>
          </a:prstGeom>
        </p:spPr>
      </p:pic>
      <p:sp>
        <p:nvSpPr>
          <p:cNvPr id="12" name="Obdĺžnik 11"/>
          <p:cNvSpPr/>
          <p:nvPr/>
        </p:nvSpPr>
        <p:spPr>
          <a:xfrm>
            <a:off x="4992687" y="128191"/>
            <a:ext cx="288032" cy="70409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312167" y="5744815"/>
            <a:ext cx="468052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/>
              <a:t>KDE:		   KEDY: </a:t>
            </a:r>
            <a:br>
              <a:rPr lang="sk-SK" sz="1100" dirty="0"/>
            </a:br>
            <a:r>
              <a:rPr lang="sk-SK" sz="1100" dirty="0"/>
              <a:t>poslucháreň NÚDCH            14.2.2020</a:t>
            </a:r>
            <a:br>
              <a:rPr lang="sk-SK" sz="1100" dirty="0"/>
            </a:br>
            <a:r>
              <a:rPr lang="sk-SK" sz="1100" dirty="0"/>
              <a:t>-2. poschodie blok C             9:00 – 15:00</a:t>
            </a:r>
            <a:br>
              <a:rPr lang="sk-SK" sz="1200" dirty="0"/>
            </a:br>
            <a:br>
              <a:rPr lang="sk-SK" dirty="0"/>
            </a:br>
            <a:r>
              <a:rPr lang="sk-SK" sz="900" dirty="0"/>
              <a:t>MUDr. Irina Šebová, CSc., MPH      	 MUDr. Andrea Jovankovičová, PhD.</a:t>
            </a:r>
            <a:br>
              <a:rPr lang="sk-SK" sz="900" dirty="0"/>
            </a:br>
            <a:r>
              <a:rPr lang="sk-SK" sz="900" dirty="0"/>
              <a:t>Prednostka 		              	 Zástupkyňa prednostky pre LPS</a:t>
            </a:r>
            <a:br>
              <a:rPr lang="sk-SK" sz="900" dirty="0"/>
            </a:br>
            <a:r>
              <a:rPr lang="sk-SK" sz="900" dirty="0"/>
              <a:t>Detskej ORL kliniky                          	 Detskej ORL kliniky </a:t>
            </a:r>
            <a:br>
              <a:rPr lang="sk-SK" sz="900" dirty="0"/>
            </a:br>
            <a:br>
              <a:rPr lang="sk-SK" dirty="0"/>
            </a:br>
            <a:endParaRPr lang="sk-SK" dirty="0"/>
          </a:p>
        </p:txBody>
      </p:sp>
      <p:sp>
        <p:nvSpPr>
          <p:cNvPr id="22" name="Mínus 21"/>
          <p:cNvSpPr/>
          <p:nvPr/>
        </p:nvSpPr>
        <p:spPr>
          <a:xfrm>
            <a:off x="312167" y="5744815"/>
            <a:ext cx="648072" cy="45719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Mínus 22"/>
          <p:cNvSpPr/>
          <p:nvPr/>
        </p:nvSpPr>
        <p:spPr>
          <a:xfrm>
            <a:off x="1824335" y="5744815"/>
            <a:ext cx="792088" cy="45719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Mínus 24"/>
          <p:cNvSpPr/>
          <p:nvPr/>
        </p:nvSpPr>
        <p:spPr>
          <a:xfrm rot="5400000">
            <a:off x="0" y="6752927"/>
            <a:ext cx="648072" cy="45719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168151" y="3504930"/>
            <a:ext cx="482453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                       </a:t>
            </a:r>
            <a:r>
              <a:rPr lang="sk-SK" sz="1100" dirty="0"/>
              <a:t>Milé kolegyne a kolegovia, pozývame Vás na</a:t>
            </a:r>
          </a:p>
          <a:p>
            <a:r>
              <a:rPr lang="sk-SK" sz="1100" dirty="0"/>
              <a:t>             </a:t>
            </a:r>
          </a:p>
          <a:p>
            <a:r>
              <a:rPr lang="sk-SK" sz="1800" dirty="0"/>
              <a:t>                        </a:t>
            </a:r>
            <a:r>
              <a:rPr lang="sk-SK" sz="1800" b="1" dirty="0">
                <a:solidFill>
                  <a:srgbClr val="C00000"/>
                </a:solidFill>
              </a:rPr>
              <a:t>III. JAKUBÍKOVEJ  DEŇ</a:t>
            </a:r>
            <a:r>
              <a:rPr lang="sk-SK" sz="1800" dirty="0"/>
              <a:t> </a:t>
            </a:r>
            <a:br>
              <a:rPr lang="sk-SK" sz="1800" dirty="0"/>
            </a:br>
            <a:r>
              <a:rPr lang="sk-SK" sz="1100" dirty="0"/>
              <a:t>		            s témou </a:t>
            </a:r>
            <a:br>
              <a:rPr lang="sk-SK" sz="1100" dirty="0"/>
            </a:br>
            <a:r>
              <a:rPr lang="sk-SK" sz="1100" dirty="0"/>
              <a:t>                                  </a:t>
            </a:r>
            <a:r>
              <a:rPr lang="sk-SK" sz="1800" b="1" dirty="0" err="1">
                <a:solidFill>
                  <a:srgbClr val="C00000"/>
                </a:solidFill>
              </a:rPr>
              <a:t>Kazuistiky</a:t>
            </a:r>
            <a:r>
              <a:rPr lang="sk-SK" sz="1800" b="1" dirty="0">
                <a:solidFill>
                  <a:srgbClr val="C00000"/>
                </a:solidFill>
              </a:rPr>
              <a:t> k problematike </a:t>
            </a:r>
          </a:p>
          <a:p>
            <a:r>
              <a:rPr lang="sk-SK" sz="1800" b="1" dirty="0">
                <a:solidFill>
                  <a:srgbClr val="C00000"/>
                </a:solidFill>
              </a:rPr>
              <a:t>               vrodených vývinových chýb v ORL  </a:t>
            </a:r>
          </a:p>
          <a:p>
            <a:r>
              <a:rPr lang="sk-SK" sz="1800" b="1" dirty="0">
                <a:solidFill>
                  <a:srgbClr val="C00000"/>
                </a:solidFill>
              </a:rPr>
              <a:t>                 s presahom do iných odborov</a:t>
            </a:r>
            <a:br>
              <a:rPr lang="sk-SK" sz="1800" b="1" dirty="0">
                <a:solidFill>
                  <a:srgbClr val="C00000"/>
                </a:solidFill>
              </a:rPr>
            </a:br>
            <a:endParaRPr lang="sk-SK" sz="1800" b="1" dirty="0">
              <a:solidFill>
                <a:srgbClr val="C00000"/>
              </a:solidFill>
            </a:endParaRPr>
          </a:p>
          <a:p>
            <a:r>
              <a:rPr lang="sk-SK" sz="1100" dirty="0"/>
              <a:t>Tešíme sa na stretnutie s Vami. 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0" y="128191"/>
            <a:ext cx="5280719" cy="2160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128191"/>
            <a:ext cx="5280719" cy="2160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4992687" y="344215"/>
            <a:ext cx="288032" cy="68249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BlokTextu 18"/>
          <p:cNvSpPr txBox="1"/>
          <p:nvPr/>
        </p:nvSpPr>
        <p:spPr>
          <a:xfrm>
            <a:off x="888231" y="632247"/>
            <a:ext cx="3615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800" dirty="0"/>
              <a:t>Registrácia na </a:t>
            </a:r>
            <a:r>
              <a:rPr lang="sk-SK" sz="1800" b="1" dirty="0">
                <a:solidFill>
                  <a:srgbClr val="C00000"/>
                </a:solidFill>
              </a:rPr>
              <a:t>III. JAKUBÍKOVEJ  DEŇ</a:t>
            </a:r>
            <a:br>
              <a:rPr lang="sk-SK" dirty="0"/>
            </a:br>
            <a:endParaRPr lang="sk-SK" dirty="0"/>
          </a:p>
        </p:txBody>
      </p:sp>
      <p:sp>
        <p:nvSpPr>
          <p:cNvPr id="21" name="Mínus 20"/>
          <p:cNvSpPr/>
          <p:nvPr/>
        </p:nvSpPr>
        <p:spPr>
          <a:xfrm>
            <a:off x="-407913" y="920279"/>
            <a:ext cx="5544616" cy="7200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BlokTextu 23"/>
          <p:cNvSpPr txBox="1"/>
          <p:nvPr/>
        </p:nvSpPr>
        <p:spPr>
          <a:xfrm>
            <a:off x="240233" y="1148497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        14.2.2020, NÚDCH poslucháreň -2. poschodie </a:t>
            </a:r>
            <a:br>
              <a:rPr lang="sk-SK" dirty="0"/>
            </a:br>
            <a:br>
              <a:rPr lang="sk-SK" dirty="0"/>
            </a:br>
            <a:r>
              <a:rPr lang="sk-SK" sz="1200" dirty="0"/>
              <a:t>Prihlášky prosíme zaslať na mail registersluchu@gmail.com</a:t>
            </a:r>
            <a:endParaRPr lang="sk-SK" sz="1200" b="1" dirty="0"/>
          </a:p>
        </p:txBody>
      </p:sp>
      <p:sp>
        <p:nvSpPr>
          <p:cNvPr id="26" name="Mínus 25"/>
          <p:cNvSpPr/>
          <p:nvPr/>
        </p:nvSpPr>
        <p:spPr>
          <a:xfrm>
            <a:off x="-407913" y="1856383"/>
            <a:ext cx="5616624" cy="7200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BlokTextu 26"/>
          <p:cNvSpPr txBox="1"/>
          <p:nvPr/>
        </p:nvSpPr>
        <p:spPr>
          <a:xfrm>
            <a:off x="168151" y="2072407"/>
            <a:ext cx="453650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Titul, meno a priezvisko ..........................................................</a:t>
            </a:r>
          </a:p>
          <a:p>
            <a:endParaRPr lang="sk-SK" sz="1200" dirty="0"/>
          </a:p>
          <a:p>
            <a:r>
              <a:rPr lang="sk-SK" sz="1200" dirty="0"/>
              <a:t>ID v SLK ....................................................................................</a:t>
            </a:r>
          </a:p>
          <a:p>
            <a:endParaRPr lang="sk-SK" sz="1200" dirty="0"/>
          </a:p>
          <a:p>
            <a:r>
              <a:rPr lang="sk-SK" sz="1200" dirty="0"/>
              <a:t>Pracovisko................................................................................</a:t>
            </a:r>
          </a:p>
          <a:p>
            <a:endParaRPr lang="sk-SK" sz="1200" dirty="0"/>
          </a:p>
          <a:p>
            <a:r>
              <a:rPr lang="sk-SK" sz="1200" dirty="0"/>
              <a:t>Adresa pracoviska ...................................................................</a:t>
            </a:r>
          </a:p>
          <a:p>
            <a:endParaRPr lang="sk-SK" sz="1200" dirty="0"/>
          </a:p>
          <a:p>
            <a:r>
              <a:rPr lang="sk-SK" sz="1200" dirty="0"/>
              <a:t>Trvalý pobyt .............................................................................</a:t>
            </a:r>
          </a:p>
          <a:p>
            <a:endParaRPr lang="sk-SK" sz="1200" dirty="0"/>
          </a:p>
          <a:p>
            <a:r>
              <a:rPr lang="sk-SK" sz="1200" dirty="0"/>
              <a:t>Tel. kontakt ..............................................................................</a:t>
            </a:r>
          </a:p>
          <a:p>
            <a:endParaRPr lang="sk-SK" sz="1200" dirty="0"/>
          </a:p>
          <a:p>
            <a:r>
              <a:rPr lang="sk-SK" sz="1200" dirty="0"/>
              <a:t>E-mail ......................................................................................</a:t>
            </a:r>
            <a:br>
              <a:rPr lang="sk-SK" sz="1200" dirty="0"/>
            </a:br>
            <a:br>
              <a:rPr lang="sk-SK" sz="1200" dirty="0"/>
            </a:br>
            <a:r>
              <a:rPr lang="sk-SK" sz="1200" dirty="0"/>
              <a:t>Registračný poplatok: 10 €</a:t>
            </a:r>
            <a:br>
              <a:rPr lang="sk-SK" sz="1200" dirty="0"/>
            </a:br>
            <a:br>
              <a:rPr lang="sk-SK" sz="1200" dirty="0"/>
            </a:br>
            <a:r>
              <a:rPr lang="sk-SK" sz="1200" dirty="0"/>
              <a:t>Spôsob platby: </a:t>
            </a:r>
            <a:br>
              <a:rPr lang="sk-SK" sz="1200" dirty="0"/>
            </a:br>
            <a:r>
              <a:rPr lang="sk-SK" sz="1200" dirty="0"/>
              <a:t>- prevodom na účet OZ ORLík DFNsP Bratislava</a:t>
            </a:r>
            <a:br>
              <a:rPr lang="sk-SK" sz="1200" dirty="0"/>
            </a:br>
            <a:r>
              <a:rPr lang="sk-SK" sz="1200" dirty="0"/>
              <a:t>- alebo platba v hotovosti pri registrácii</a:t>
            </a:r>
          </a:p>
          <a:p>
            <a:endParaRPr lang="sk-SK" sz="1200" dirty="0"/>
          </a:p>
          <a:p>
            <a:r>
              <a:rPr lang="sk-SK" sz="1200" dirty="0"/>
              <a:t>Bankové spojenie:</a:t>
            </a:r>
            <a:br>
              <a:rPr lang="sk-SK" sz="1200" dirty="0"/>
            </a:br>
            <a:r>
              <a:rPr lang="sk-SK" sz="1200" dirty="0"/>
              <a:t>Banka: Slovenská sporiteľňa, a.s.</a:t>
            </a:r>
            <a:br>
              <a:rPr lang="sk-SK" sz="1200" dirty="0"/>
            </a:br>
            <a:r>
              <a:rPr lang="sk-SK" sz="1200" dirty="0"/>
              <a:t>IBAN: </a:t>
            </a:r>
            <a:r>
              <a:rPr lang="sk-SK" sz="1200" b="1" dirty="0"/>
              <a:t>SK80 0900 0000 0051 1846 8955</a:t>
            </a:r>
            <a:br>
              <a:rPr lang="sk-SK" sz="1200" dirty="0"/>
            </a:br>
            <a:r>
              <a:rPr lang="sk-SK" sz="1200" dirty="0"/>
              <a:t>Variabilný symbol: 150218</a:t>
            </a:r>
            <a:br>
              <a:rPr lang="sk-SK" sz="1200" dirty="0"/>
            </a:br>
            <a:r>
              <a:rPr lang="sk-SK" sz="1200" dirty="0"/>
              <a:t>Poznámka: meno účastníka (aby sme vedeli identifikovať platbu a priradiť ju k prihláške)</a:t>
            </a:r>
            <a:br>
              <a:rPr lang="sk-SK" sz="1200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128191"/>
            <a:ext cx="5280719" cy="2160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4992687" y="344215"/>
            <a:ext cx="288032" cy="68249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Mínus 20"/>
          <p:cNvSpPr/>
          <p:nvPr/>
        </p:nvSpPr>
        <p:spPr>
          <a:xfrm>
            <a:off x="-407913" y="1064295"/>
            <a:ext cx="5544616" cy="7200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Mínus 25"/>
          <p:cNvSpPr/>
          <p:nvPr/>
        </p:nvSpPr>
        <p:spPr>
          <a:xfrm>
            <a:off x="-335905" y="6752927"/>
            <a:ext cx="5616624" cy="7200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BlokTextu 26"/>
          <p:cNvSpPr txBox="1"/>
          <p:nvPr/>
        </p:nvSpPr>
        <p:spPr>
          <a:xfrm>
            <a:off x="96143" y="1424335"/>
            <a:ext cx="4536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sk-SK" dirty="0"/>
            </a:br>
            <a:br>
              <a:rPr lang="sk-SK" dirty="0"/>
            </a:b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600199" y="488231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>
                <a:latin typeface="Calibri Light" pitchFamily="34" charset="0"/>
              </a:rPr>
              <a:t>                </a:t>
            </a:r>
            <a:r>
              <a:rPr lang="sk-SK" sz="1800" b="1" dirty="0">
                <a:solidFill>
                  <a:srgbClr val="C00000"/>
                </a:solidFill>
                <a:latin typeface="Calibri" pitchFamily="34" charset="0"/>
              </a:rPr>
              <a:t>III. JAKUBÍKOVEJ DEŇ</a:t>
            </a:r>
            <a:br>
              <a:rPr lang="sk-SK" sz="1800" dirty="0">
                <a:latin typeface="Calibri Light" pitchFamily="34" charset="0"/>
              </a:rPr>
            </a:br>
            <a:r>
              <a:rPr lang="sk-SK" sz="1800" dirty="0">
                <a:latin typeface="Calibri Light" pitchFamily="34" charset="0"/>
              </a:rPr>
              <a:t>        14.2.2020, poslucháreň NÚDCH</a:t>
            </a:r>
            <a:br>
              <a:rPr lang="sk-SK" sz="1800" dirty="0">
                <a:latin typeface="Calibri Light" pitchFamily="34" charset="0"/>
              </a:rPr>
            </a:br>
            <a:endParaRPr lang="sk-SK" sz="1800" dirty="0">
              <a:latin typeface="Calibri Light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12167" y="1496343"/>
            <a:ext cx="44971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/>
              <a:t>POKYNY PRE AUTOROV</a:t>
            </a:r>
            <a:br>
              <a:rPr lang="sk-SK" dirty="0"/>
            </a:br>
            <a:br>
              <a:rPr lang="sk-SK" dirty="0"/>
            </a:br>
            <a:r>
              <a:rPr lang="sk-SK" sz="1200" b="1" dirty="0"/>
              <a:t>Termín odoslania abstraktu</a:t>
            </a:r>
            <a:r>
              <a:rPr lang="sk-SK" sz="1200" dirty="0"/>
              <a:t>: do </a:t>
            </a:r>
            <a:r>
              <a:rPr lang="sk-SK" sz="1200" b="1" dirty="0">
                <a:solidFill>
                  <a:srgbClr val="C00000"/>
                </a:solidFill>
              </a:rPr>
              <a:t>30.1.2020</a:t>
            </a:r>
            <a:br>
              <a:rPr lang="sk-SK" sz="1200" dirty="0"/>
            </a:br>
            <a:r>
              <a:rPr lang="sk-SK" sz="1200" b="1" dirty="0"/>
              <a:t>Abstrakty posielajte na adresu</a:t>
            </a:r>
            <a:r>
              <a:rPr lang="sk-SK" sz="1200" dirty="0"/>
              <a:t>: </a:t>
            </a:r>
            <a:r>
              <a:rPr lang="sk-SK" sz="1200" dirty="0">
                <a:hlinkClick r:id="rId2"/>
              </a:rPr>
              <a:t>registersluchu@gmail.com</a:t>
            </a:r>
            <a:r>
              <a:rPr lang="sk-SK" sz="1200" dirty="0"/>
              <a:t> </a:t>
            </a:r>
          </a:p>
          <a:p>
            <a:r>
              <a:rPr lang="sk-SK" sz="1200" b="1" dirty="0" err="1"/>
              <a:t>Štrukturovaný</a:t>
            </a:r>
            <a:r>
              <a:rPr lang="sk-SK" sz="1200" b="1" dirty="0"/>
              <a:t> abstrakt </a:t>
            </a:r>
            <a:r>
              <a:rPr lang="sk-SK" sz="1200" dirty="0"/>
              <a:t>(názov, autori, pracovisko, úvod a cieľ</a:t>
            </a:r>
            <a:br>
              <a:rPr lang="sk-SK" sz="1200" dirty="0"/>
            </a:br>
            <a:r>
              <a:rPr lang="sk-SK" sz="1200" dirty="0"/>
              <a:t>práce, materiál a metodika, výsledky, záver) musí byť odoslaný </a:t>
            </a:r>
          </a:p>
          <a:p>
            <a:r>
              <a:rPr lang="sk-SK" sz="1200" dirty="0"/>
              <a:t>v elektronickej podobe (e-mail), napísaný vo formáte Microsoft </a:t>
            </a:r>
          </a:p>
          <a:p>
            <a:r>
              <a:rPr lang="sk-SK" sz="1200" dirty="0"/>
              <a:t>Word pre PC, </a:t>
            </a:r>
            <a:r>
              <a:rPr lang="sk-SK" sz="1200" b="1" dirty="0"/>
              <a:t>maximálne v rozsahu 250 slov.</a:t>
            </a:r>
            <a:br>
              <a:rPr lang="sk-SK" sz="1200" dirty="0"/>
            </a:br>
            <a:br>
              <a:rPr lang="sk-SK" sz="1200" dirty="0"/>
            </a:br>
            <a:r>
              <a:rPr lang="sk-SK" sz="1200" dirty="0"/>
              <a:t>Pri písaní nepoužívajte špeciálne znaky, skratky, symboly</a:t>
            </a:r>
          </a:p>
          <a:p>
            <a:r>
              <a:rPr lang="sk-SK" sz="1200" dirty="0"/>
              <a:t>Použite písmo: </a:t>
            </a:r>
            <a:r>
              <a:rPr lang="sk-SK" sz="1200" dirty="0">
                <a:latin typeface="+mj-lt"/>
                <a:cs typeface="Arial"/>
              </a:rPr>
              <a:t>„</a:t>
            </a:r>
            <a:r>
              <a:rPr lang="sk-SK" sz="1200" dirty="0" err="1">
                <a:latin typeface="+mj-lt"/>
                <a:cs typeface="Arial"/>
              </a:rPr>
              <a:t>Times</a:t>
            </a:r>
            <a:r>
              <a:rPr lang="sk-SK" sz="1200" dirty="0">
                <a:latin typeface="+mj-lt"/>
                <a:cs typeface="Arial"/>
              </a:rPr>
              <a:t> New Roman‟ veľkosť 12pt</a:t>
            </a:r>
            <a:br>
              <a:rPr lang="sk-SK" sz="1200" dirty="0">
                <a:latin typeface="+mj-lt"/>
                <a:cs typeface="Arial"/>
              </a:rPr>
            </a:br>
            <a:r>
              <a:rPr lang="sk-SK" sz="1200" dirty="0">
                <a:latin typeface="+mj-lt"/>
                <a:cs typeface="Arial"/>
              </a:rPr>
              <a:t>V názve použite </a:t>
            </a:r>
            <a:r>
              <a:rPr lang="sk-SK" sz="1200" dirty="0">
                <a:latin typeface="Arial"/>
                <a:cs typeface="Arial"/>
              </a:rPr>
              <a:t>„</a:t>
            </a:r>
            <a:r>
              <a:rPr lang="sk-SK" sz="1200" b="1" dirty="0" err="1">
                <a:latin typeface="+mj-lt"/>
                <a:cs typeface="Arial"/>
              </a:rPr>
              <a:t>Times</a:t>
            </a:r>
            <a:r>
              <a:rPr lang="sk-SK" sz="1200" b="1" dirty="0">
                <a:latin typeface="+mj-lt"/>
                <a:cs typeface="Arial"/>
              </a:rPr>
              <a:t> New Roman </a:t>
            </a:r>
            <a:r>
              <a:rPr lang="sk-SK" sz="1200" b="1" dirty="0" err="1">
                <a:latin typeface="+mj-lt"/>
                <a:cs typeface="Arial"/>
              </a:rPr>
              <a:t>Bold</a:t>
            </a:r>
            <a:r>
              <a:rPr lang="sk-SK" sz="1200" dirty="0">
                <a:latin typeface="Arial"/>
                <a:cs typeface="Arial"/>
              </a:rPr>
              <a:t>‟ </a:t>
            </a:r>
            <a:r>
              <a:rPr lang="sk-SK" sz="1200" dirty="0">
                <a:latin typeface="+mj-lt"/>
                <a:cs typeface="Arial"/>
              </a:rPr>
              <a:t>veľkosť 12pt</a:t>
            </a:r>
            <a:br>
              <a:rPr lang="sk-SK" sz="1200" dirty="0">
                <a:latin typeface="+mj-lt"/>
                <a:cs typeface="Arial"/>
              </a:rPr>
            </a:br>
            <a:r>
              <a:rPr lang="sk-SK" sz="1200" dirty="0">
                <a:latin typeface="+mj-lt"/>
                <a:cs typeface="Arial"/>
              </a:rPr>
              <a:t>Názov pracoviska napíšte v „</a:t>
            </a:r>
            <a:r>
              <a:rPr lang="sk-SK" sz="1200" i="1" dirty="0" err="1">
                <a:latin typeface="+mj-lt"/>
                <a:cs typeface="Arial"/>
              </a:rPr>
              <a:t>Times</a:t>
            </a:r>
            <a:r>
              <a:rPr lang="sk-SK" sz="1200" i="1" dirty="0">
                <a:latin typeface="+mj-lt"/>
                <a:cs typeface="Arial"/>
              </a:rPr>
              <a:t> New Roman </a:t>
            </a:r>
            <a:r>
              <a:rPr lang="sk-SK" sz="1200" i="1" dirty="0" err="1">
                <a:latin typeface="+mj-lt"/>
                <a:cs typeface="Arial"/>
              </a:rPr>
              <a:t>Cursiva</a:t>
            </a:r>
            <a:r>
              <a:rPr lang="sk-SK" sz="1200" dirty="0">
                <a:latin typeface="+mj-lt"/>
                <a:cs typeface="Arial"/>
              </a:rPr>
              <a:t>‟ veľkosť 12 </a:t>
            </a:r>
            <a:r>
              <a:rPr lang="sk-SK" sz="1200" dirty="0" err="1">
                <a:latin typeface="+mj-lt"/>
                <a:cs typeface="Arial"/>
              </a:rPr>
              <a:t>pt</a:t>
            </a:r>
            <a:br>
              <a:rPr lang="sk-SK" sz="1200" dirty="0">
                <a:latin typeface="+mj-lt"/>
                <a:cs typeface="Arial"/>
              </a:rPr>
            </a:br>
            <a:r>
              <a:rPr lang="sk-SK" sz="1200" dirty="0">
                <a:latin typeface="+mj-lt"/>
                <a:cs typeface="Arial"/>
              </a:rPr>
              <a:t>Na členenie textu (úvod, materiál, metodika, výsledky, záver) použite</a:t>
            </a:r>
          </a:p>
          <a:p>
            <a:r>
              <a:rPr lang="sk-SK" sz="1200" dirty="0">
                <a:latin typeface="+mj-lt"/>
                <a:cs typeface="Arial"/>
              </a:rPr>
              <a:t>„</a:t>
            </a:r>
            <a:r>
              <a:rPr lang="sk-SK" sz="1200" b="1" dirty="0" err="1">
                <a:latin typeface="+mj-lt"/>
                <a:cs typeface="Arial"/>
              </a:rPr>
              <a:t>Times</a:t>
            </a:r>
            <a:r>
              <a:rPr lang="sk-SK" sz="1200" b="1" dirty="0">
                <a:latin typeface="+mj-lt"/>
                <a:cs typeface="Arial"/>
              </a:rPr>
              <a:t> New Roman </a:t>
            </a:r>
            <a:r>
              <a:rPr lang="sk-SK" sz="1200" b="1" dirty="0" err="1">
                <a:latin typeface="+mj-lt"/>
                <a:cs typeface="Arial"/>
              </a:rPr>
              <a:t>Bold</a:t>
            </a:r>
            <a:r>
              <a:rPr lang="sk-SK" sz="1200" dirty="0">
                <a:latin typeface="Arial"/>
                <a:cs typeface="Arial"/>
              </a:rPr>
              <a:t>‟ </a:t>
            </a:r>
            <a:r>
              <a:rPr lang="sk-SK" sz="1200" dirty="0">
                <a:latin typeface="+mj-lt"/>
                <a:cs typeface="Arial"/>
              </a:rPr>
              <a:t>veľkosť 12pt</a:t>
            </a:r>
            <a:br>
              <a:rPr lang="sk-SK" sz="1200" dirty="0">
                <a:latin typeface="+mj-lt"/>
                <a:cs typeface="Arial"/>
              </a:rPr>
            </a:br>
            <a:br>
              <a:rPr lang="sk-SK" sz="1200" dirty="0"/>
            </a:br>
            <a:br>
              <a:rPr lang="sk-SK" sz="1200" dirty="0"/>
            </a:br>
            <a:endParaRPr lang="sk-SK" sz="1200" dirty="0"/>
          </a:p>
        </p:txBody>
      </p:sp>
      <p:sp>
        <p:nvSpPr>
          <p:cNvPr id="14" name="BlokTextu 13"/>
          <p:cNvSpPr txBox="1"/>
          <p:nvPr/>
        </p:nvSpPr>
        <p:spPr>
          <a:xfrm>
            <a:off x="384175" y="4664695"/>
            <a:ext cx="418044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sz="1200" b="1" dirty="0"/>
              <a:t>Presvedčte sa, či napísaný abstrakt neobsahuje gramatické, </a:t>
            </a:r>
          </a:p>
          <a:p>
            <a:r>
              <a:rPr lang="sk-SK" sz="1200" b="1" dirty="0" err="1"/>
              <a:t>formulárne</a:t>
            </a:r>
            <a:r>
              <a:rPr lang="sk-SK" sz="1200" b="1" dirty="0"/>
              <a:t> alebo faktické chyby </a:t>
            </a:r>
          </a:p>
          <a:p>
            <a:pPr>
              <a:buFont typeface="Arial" pitchFamily="34" charset="0"/>
              <a:buChar char="•"/>
            </a:pPr>
            <a:r>
              <a:rPr lang="sk-SK" sz="1200" dirty="0"/>
              <a:t> Abstrakty nedodané v elektronickej podobe </a:t>
            </a:r>
            <a:r>
              <a:rPr lang="sk-SK" sz="1200" b="1" dirty="0"/>
              <a:t>NEBUDÚ PRIJATÉ</a:t>
            </a:r>
          </a:p>
          <a:p>
            <a:pPr>
              <a:buFont typeface="Arial" pitchFamily="34" charset="0"/>
              <a:buChar char="•"/>
            </a:pPr>
            <a:r>
              <a:rPr lang="sk-SK" sz="1200" dirty="0"/>
              <a:t> Abstrakty nedodané do termínu odoslania (viď hore) </a:t>
            </a:r>
            <a:r>
              <a:rPr lang="sk-SK" sz="1200" b="1" dirty="0"/>
              <a:t>NEBUDÚ </a:t>
            </a:r>
            <a:br>
              <a:rPr lang="sk-SK" sz="1200" b="1" dirty="0"/>
            </a:br>
            <a:r>
              <a:rPr lang="sk-SK" sz="1200" b="1" dirty="0"/>
              <a:t>AKCEPTOVANÉ</a:t>
            </a:r>
          </a:p>
          <a:p>
            <a:pPr>
              <a:buFont typeface="Arial" pitchFamily="34" charset="0"/>
              <a:buChar char="•"/>
            </a:pPr>
            <a:endParaRPr lang="sk-SK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110</Words>
  <Application>Microsoft Office PowerPoint</Application>
  <PresentationFormat>B5 (ISO) (176 x 250 mm)</PresentationFormat>
  <Paragraphs>38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Motív Office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User</dc:creator>
  <cp:lastModifiedBy>Grebeciova Lucia</cp:lastModifiedBy>
  <cp:revision>60</cp:revision>
  <dcterms:created xsi:type="dcterms:W3CDTF">2019-01-08T10:45:21Z</dcterms:created>
  <dcterms:modified xsi:type="dcterms:W3CDTF">2019-12-05T13:05:36Z</dcterms:modified>
</cp:coreProperties>
</file>