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5376863" cy="7169150" type="B5ISO"/>
  <p:notesSz cx="6858000" cy="9144000"/>
  <p:defaultTextStyle>
    <a:defPPr>
      <a:defRPr lang="sk-SK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54" y="66"/>
      </p:cViewPr>
      <p:guideLst>
        <p:guide orient="horz" pos="2258"/>
        <p:guide pos="16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7A9A7-2FB2-405A-A3FC-FE08616E0542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599E-0570-45B8-9046-54E11F63DEC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6FFB-3100-4BB1-8A4C-AC016DE92FC4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764E-A137-4405-8C10-1210600BF2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3898226" y="287099"/>
            <a:ext cx="1209794" cy="6117011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68843" y="287099"/>
            <a:ext cx="3539768" cy="611701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68843" y="1672803"/>
            <a:ext cx="2374781" cy="47313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733239" y="1672803"/>
            <a:ext cx="2374781" cy="47313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BAF8-1012-4176-9012-CF9D7E0AD958}" type="datetimeFigureOut">
              <a:rPr lang="sk-SK" smtClean="0"/>
              <a:pPr/>
              <a:t>13.2.2019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71689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96144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5088831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Mínus 20"/>
          <p:cNvSpPr/>
          <p:nvPr/>
        </p:nvSpPr>
        <p:spPr>
          <a:xfrm>
            <a:off x="-407913" y="1064295"/>
            <a:ext cx="5544616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Mínus 25"/>
          <p:cNvSpPr/>
          <p:nvPr/>
        </p:nvSpPr>
        <p:spPr>
          <a:xfrm>
            <a:off x="-407913" y="6968951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96143" y="1424335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199" y="488231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 smtClean="0">
                <a:latin typeface="Calibri Light" pitchFamily="34" charset="0"/>
              </a:rPr>
              <a:t>                </a:t>
            </a:r>
            <a:r>
              <a:rPr lang="sk-SK" sz="1800" b="1" dirty="0" smtClean="0">
                <a:solidFill>
                  <a:srgbClr val="C00000"/>
                </a:solidFill>
                <a:latin typeface="Calibri" pitchFamily="34" charset="0"/>
              </a:rPr>
              <a:t>II. JAKUBÍKOVEJ DEŇ</a:t>
            </a:r>
            <a:r>
              <a:rPr lang="sk-SK" sz="1800" dirty="0" smtClean="0">
                <a:latin typeface="Calibri Light" pitchFamily="34" charset="0"/>
              </a:rPr>
              <a:t/>
            </a:r>
            <a:br>
              <a:rPr lang="sk-SK" sz="1800" dirty="0" smtClean="0">
                <a:latin typeface="Calibri Light" pitchFamily="34" charset="0"/>
              </a:rPr>
            </a:br>
            <a:r>
              <a:rPr lang="sk-SK" sz="1800" dirty="0" smtClean="0">
                <a:latin typeface="Calibri Light" pitchFamily="34" charset="0"/>
              </a:rPr>
              <a:t>        15.2.2019, poslucháreň NÚDCH</a:t>
            </a:r>
            <a:br>
              <a:rPr lang="sk-SK" sz="1800" dirty="0" smtClean="0">
                <a:latin typeface="Calibri Light" pitchFamily="34" charset="0"/>
              </a:rPr>
            </a:br>
            <a:endParaRPr lang="sk-SK" sz="1800" dirty="0">
              <a:latin typeface="Calibri Light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44613" y="3215243"/>
            <a:ext cx="268605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KARCINÓM TRACHEY U DIEŤAŤA S PRÍZNAKMI ATYPICKEJ ASTMY</a:t>
            </a:r>
            <a:endParaRPr lang="sk-SK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0" y="1208311"/>
            <a:ext cx="50646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C00000"/>
                </a:solidFill>
              </a:rPr>
              <a:t>PROGRAM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i="1" dirty="0" smtClean="0"/>
          </a:p>
          <a:p>
            <a:r>
              <a:rPr lang="sk-SK" sz="1200" dirty="0" smtClean="0"/>
              <a:t>09:00-09:10 </a:t>
            </a:r>
          </a:p>
          <a:p>
            <a:r>
              <a:rPr lang="sk-SK" sz="1200" b="1" dirty="0" smtClean="0"/>
              <a:t>Slávnostné otvorenie a poďakovanie za celoživotnú prácu na DORLK LF UK a NÚDCH MUDr. R. </a:t>
            </a:r>
            <a:r>
              <a:rPr lang="sk-SK" sz="1200" b="1" dirty="0" err="1" smtClean="0"/>
              <a:t>Staníkovi</a:t>
            </a:r>
            <a:r>
              <a:rPr lang="sk-SK" sz="1200" b="1" dirty="0" smtClean="0"/>
              <a:t> pri príležitosti jeho odchodu do dôchodku  </a:t>
            </a:r>
          </a:p>
          <a:p>
            <a:r>
              <a:rPr lang="sk-SK" sz="1200" dirty="0" smtClean="0"/>
              <a:t>Doc. MUDr. L. </a:t>
            </a:r>
            <a:r>
              <a:rPr lang="sk-SK" sz="1200" dirty="0" err="1" smtClean="0"/>
              <a:t>Kužela</a:t>
            </a:r>
            <a:r>
              <a:rPr lang="sk-SK" sz="1200" dirty="0" smtClean="0"/>
              <a:t>, PhD., generálny riaditeľ NÚDCH Bratislava</a:t>
            </a:r>
            <a:br>
              <a:rPr lang="sk-SK" sz="1200" dirty="0" smtClean="0"/>
            </a:br>
            <a:endParaRPr lang="sk-SK" sz="1200" i="1" dirty="0" smtClean="0"/>
          </a:p>
          <a:p>
            <a:r>
              <a:rPr lang="sk-SK" sz="1200" dirty="0" smtClean="0"/>
              <a:t>09:10-09:20 </a:t>
            </a:r>
          </a:p>
          <a:p>
            <a:r>
              <a:rPr lang="sk-SK" sz="1200" b="1" dirty="0" smtClean="0"/>
              <a:t>Poďakovanie MUDr. R. </a:t>
            </a:r>
            <a:r>
              <a:rPr lang="sk-SK" sz="1200" b="1" dirty="0" err="1" smtClean="0"/>
              <a:t>Staníkovi</a:t>
            </a:r>
            <a:r>
              <a:rPr lang="sk-SK" sz="1200" b="1" dirty="0" smtClean="0"/>
              <a:t> za jeho pôsobenie v SSO SLS </a:t>
            </a:r>
          </a:p>
          <a:p>
            <a:r>
              <a:rPr lang="sk-SK" sz="1200" dirty="0" smtClean="0"/>
              <a:t>Doc. MUDr. P. Doležal, PhD., predseda Slovenskej spoločnosti pre </a:t>
            </a:r>
            <a:r>
              <a:rPr lang="sk-SK" sz="1200" dirty="0" err="1" smtClean="0"/>
              <a:t>otorinolaryngológiu</a:t>
            </a:r>
            <a:r>
              <a:rPr lang="sk-SK" sz="1200" dirty="0" smtClean="0"/>
              <a:t> a chirurgiu hlavy a krku SLS</a:t>
            </a:r>
          </a:p>
          <a:p>
            <a:endParaRPr lang="sk-SK" sz="1200" dirty="0" smtClean="0"/>
          </a:p>
          <a:p>
            <a:r>
              <a:rPr lang="sk-SK" sz="1200" dirty="0" smtClean="0"/>
              <a:t>09:20-09:25</a:t>
            </a:r>
          </a:p>
          <a:p>
            <a:r>
              <a:rPr lang="sk-SK" sz="1200" b="1" dirty="0" smtClean="0"/>
              <a:t>Poďakovanie MUDr. R. </a:t>
            </a:r>
            <a:r>
              <a:rPr lang="sk-SK" sz="1200" b="1" dirty="0" err="1" smtClean="0"/>
              <a:t>Staníkovi</a:t>
            </a:r>
            <a:r>
              <a:rPr lang="sk-SK" sz="1200" b="1" dirty="0" smtClean="0"/>
              <a:t> </a:t>
            </a:r>
          </a:p>
          <a:p>
            <a:r>
              <a:rPr lang="sk-SK" sz="1200" dirty="0" smtClean="0"/>
              <a:t>Prof. MUDr.  </a:t>
            </a:r>
            <a:r>
              <a:rPr lang="sk-SK" sz="1200" dirty="0" err="1" smtClean="0"/>
              <a:t>M.Profant</a:t>
            </a:r>
            <a:r>
              <a:rPr lang="sk-SK" sz="1200" dirty="0" smtClean="0"/>
              <a:t>, CSc., hlavný odborník MZ SR pre </a:t>
            </a:r>
            <a:r>
              <a:rPr lang="sk-SK" sz="1200" dirty="0" err="1" smtClean="0"/>
              <a:t>otorinolaryngológiu</a:t>
            </a:r>
            <a:r>
              <a:rPr lang="sk-SK" sz="1200" dirty="0" smtClean="0"/>
              <a:t/>
            </a:r>
            <a:br>
              <a:rPr lang="sk-SK" sz="1200" dirty="0" smtClean="0"/>
            </a:br>
            <a:endParaRPr lang="sk-SK" sz="1200" i="1" dirty="0" smtClean="0"/>
          </a:p>
          <a:p>
            <a:r>
              <a:rPr lang="sk-SK" sz="1200" dirty="0" smtClean="0"/>
              <a:t>09:25-09:30 </a:t>
            </a:r>
          </a:p>
          <a:p>
            <a:r>
              <a:rPr lang="sk-SK" sz="1200" b="1" dirty="0" smtClean="0"/>
              <a:t>Poďakovanie MUDr. </a:t>
            </a:r>
            <a:r>
              <a:rPr lang="sk-SK" sz="1200" b="1" dirty="0" err="1" smtClean="0"/>
              <a:t>R.Staníkovi</a:t>
            </a:r>
            <a:r>
              <a:rPr lang="sk-SK" sz="1200" b="1" dirty="0" smtClean="0"/>
              <a:t> v mene kolektívu Detskej otorinolaryngologickej kliniky LF UK a NÚDCH v Bratislave </a:t>
            </a:r>
          </a:p>
          <a:p>
            <a:r>
              <a:rPr lang="sk-SK" sz="1200" dirty="0" smtClean="0"/>
              <a:t>MUDr. I. Šebová, CSc., MPH, prednostka kliniky</a:t>
            </a:r>
            <a:br>
              <a:rPr lang="sk-SK" sz="1200" dirty="0" smtClean="0"/>
            </a:br>
            <a:endParaRPr lang="sk-SK" sz="1200" i="1" dirty="0" smtClean="0"/>
          </a:p>
          <a:p>
            <a:r>
              <a:rPr lang="sk-SK" sz="1200" dirty="0" smtClean="0"/>
              <a:t>09:30-09:40 </a:t>
            </a:r>
          </a:p>
          <a:p>
            <a:r>
              <a:rPr lang="sk-SK" sz="1200" b="1" dirty="0" smtClean="0"/>
              <a:t>Príhovor MUDr. R. </a:t>
            </a:r>
            <a:r>
              <a:rPr lang="sk-SK" sz="1200" b="1" dirty="0" err="1" smtClean="0"/>
              <a:t>Staníka</a:t>
            </a:r>
            <a:r>
              <a:rPr lang="sk-SK" sz="1200" b="1" dirty="0" smtClean="0"/>
              <a:t> </a:t>
            </a:r>
          </a:p>
          <a:p>
            <a:endParaRPr lang="sk-SK" sz="1200" b="1" dirty="0" smtClean="0"/>
          </a:p>
          <a:p>
            <a:r>
              <a:rPr lang="sk-SK" sz="1200" dirty="0" smtClean="0"/>
              <a:t>09:40-09:50</a:t>
            </a:r>
          </a:p>
          <a:p>
            <a:r>
              <a:rPr lang="sk-SK" sz="1200" b="1" dirty="0" err="1" smtClean="0">
                <a:solidFill>
                  <a:srgbClr val="C00000"/>
                </a:solidFill>
              </a:rPr>
              <a:t>Minisympózium</a:t>
            </a:r>
            <a:r>
              <a:rPr lang="sk-SK" sz="1200" b="1" dirty="0" smtClean="0">
                <a:solidFill>
                  <a:srgbClr val="C00000"/>
                </a:solidFill>
              </a:rPr>
              <a:t> firmy </a:t>
            </a:r>
            <a:r>
              <a:rPr lang="sk-SK" sz="1200" b="1" dirty="0" err="1" smtClean="0">
                <a:solidFill>
                  <a:srgbClr val="C00000"/>
                </a:solidFill>
              </a:rPr>
              <a:t>Cochlear</a:t>
            </a:r>
            <a:endParaRPr lang="sk-SK" sz="1200" b="1" dirty="0" smtClean="0">
              <a:solidFill>
                <a:srgbClr val="C00000"/>
              </a:solidFill>
            </a:endParaRPr>
          </a:p>
          <a:p>
            <a:r>
              <a:rPr lang="sk-SK" sz="1200" b="1" dirty="0" smtClean="0"/>
              <a:t>Výber vhodnej elektródy pre príjemcu </a:t>
            </a:r>
            <a:r>
              <a:rPr lang="sk-SK" sz="1200" b="1" dirty="0" err="1" smtClean="0"/>
              <a:t>kochleárneho</a:t>
            </a:r>
            <a:r>
              <a:rPr lang="sk-SK" sz="1200" b="1" dirty="0" smtClean="0"/>
              <a:t> implantátu</a:t>
            </a:r>
          </a:p>
          <a:p>
            <a:r>
              <a:rPr lang="sk-SK" sz="1200" dirty="0" smtClean="0"/>
              <a:t>Fekete I.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96144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5088831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Mínus 25"/>
          <p:cNvSpPr/>
          <p:nvPr/>
        </p:nvSpPr>
        <p:spPr>
          <a:xfrm>
            <a:off x="-407913" y="6968951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96143" y="1424335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199" y="488231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 smtClean="0">
                <a:latin typeface="Calibri Light" pitchFamily="34" charset="0"/>
              </a:rPr>
              <a:t>                </a:t>
            </a:r>
            <a:r>
              <a:rPr lang="sk-SK" sz="1800" b="1" dirty="0" smtClean="0">
                <a:solidFill>
                  <a:srgbClr val="C00000"/>
                </a:solidFill>
                <a:latin typeface="Calibri" pitchFamily="34" charset="0"/>
              </a:rPr>
              <a:t>II. JAKUBÍKOVEJ DEŇ</a:t>
            </a:r>
            <a:r>
              <a:rPr lang="sk-SK" sz="1800" dirty="0" smtClean="0">
                <a:latin typeface="Calibri Light" pitchFamily="34" charset="0"/>
              </a:rPr>
              <a:t/>
            </a:r>
            <a:br>
              <a:rPr lang="sk-SK" sz="1800" dirty="0" smtClean="0">
                <a:latin typeface="Calibri Light" pitchFamily="34" charset="0"/>
              </a:rPr>
            </a:br>
            <a:r>
              <a:rPr lang="sk-SK" sz="1800" dirty="0" smtClean="0">
                <a:latin typeface="Calibri Light" pitchFamily="34" charset="0"/>
              </a:rPr>
              <a:t>        </a:t>
            </a:r>
            <a:br>
              <a:rPr lang="sk-SK" sz="1800" dirty="0" smtClean="0">
                <a:latin typeface="Calibri Light" pitchFamily="34" charset="0"/>
              </a:rPr>
            </a:br>
            <a:endParaRPr lang="sk-SK" sz="1800" dirty="0">
              <a:latin typeface="Calibri Light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44613" y="3215243"/>
            <a:ext cx="268605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KARCINÓM TRACHEY U DIEŤAŤA S PRÍZNAKMI ATYPICKEJ ASTMY</a:t>
            </a:r>
            <a:endParaRPr lang="sk-SK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0" y="920279"/>
            <a:ext cx="506469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09:50-11:00 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Odborný program – </a:t>
            </a:r>
            <a:r>
              <a:rPr lang="sk-SK" b="1" dirty="0" err="1" smtClean="0">
                <a:solidFill>
                  <a:srgbClr val="C00000"/>
                </a:solidFill>
              </a:rPr>
              <a:t>I.blok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i="1" dirty="0" smtClean="0"/>
          </a:p>
          <a:p>
            <a:r>
              <a:rPr lang="sk-SK" sz="1200" dirty="0" smtClean="0"/>
              <a:t>1. </a:t>
            </a:r>
            <a:r>
              <a:rPr lang="sk-SK" sz="1200" b="1" dirty="0" smtClean="0"/>
              <a:t>Chronická </a:t>
            </a:r>
            <a:r>
              <a:rPr lang="sk-SK" sz="1200" b="1" dirty="0" err="1" smtClean="0"/>
              <a:t>cizí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tělesa</a:t>
            </a:r>
            <a:r>
              <a:rPr lang="sk-SK" sz="1200" b="1" dirty="0" smtClean="0"/>
              <a:t> v </a:t>
            </a:r>
            <a:r>
              <a:rPr lang="sk-SK" sz="1200" b="1" dirty="0" err="1" smtClean="0"/>
              <a:t>dolních</a:t>
            </a:r>
            <a:r>
              <a:rPr lang="sk-SK" sz="1200" b="1" dirty="0" smtClean="0"/>
              <a:t> dýchacích cestách u </a:t>
            </a:r>
            <a:r>
              <a:rPr lang="sk-SK" sz="1200" b="1" dirty="0" err="1" smtClean="0"/>
              <a:t>dětských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pacientů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Rami K., </a:t>
            </a:r>
            <a:r>
              <a:rPr lang="sk-SK" sz="1200" dirty="0" err="1" smtClean="0"/>
              <a:t>Brzybohatá</a:t>
            </a:r>
            <a:r>
              <a:rPr lang="sk-SK" sz="1200" dirty="0" smtClean="0"/>
              <a:t> N. (Praha)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2.</a:t>
            </a:r>
            <a:r>
              <a:rPr lang="sk-SK" sz="1200" b="1" dirty="0" smtClean="0"/>
              <a:t> Závažná invazívna </a:t>
            </a:r>
            <a:r>
              <a:rPr lang="sk-SK" sz="1200" b="1" dirty="0" err="1" smtClean="0"/>
              <a:t>mykotická</a:t>
            </a:r>
            <a:r>
              <a:rPr lang="sk-SK" sz="1200" b="1" dirty="0" smtClean="0"/>
              <a:t> infekcia u pacientky s cystickou </a:t>
            </a:r>
            <a:r>
              <a:rPr lang="sk-SK" sz="1200" b="1" dirty="0" err="1" smtClean="0"/>
              <a:t>fibrózou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err="1" smtClean="0"/>
              <a:t>Bližnáková</a:t>
            </a:r>
            <a:r>
              <a:rPr lang="sk-SK" sz="1200" dirty="0" smtClean="0"/>
              <a:t> N.,  Neuschlová I., Pohanka V., Orosová J.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3. </a:t>
            </a:r>
            <a:r>
              <a:rPr lang="sk-SK" sz="1200" b="1" dirty="0" smtClean="0"/>
              <a:t>Cudzie telesá   v DDC – staronový problém 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err="1" smtClean="0"/>
              <a:t>Strmisko</a:t>
            </a:r>
            <a:r>
              <a:rPr lang="sk-SK" sz="1200" dirty="0" smtClean="0"/>
              <a:t> F.,  Kunzo S.,  Neuschlová  I.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4. </a:t>
            </a:r>
            <a:r>
              <a:rPr lang="sk-SK" sz="1200" b="1" dirty="0" err="1" smtClean="0"/>
              <a:t>Almstromov</a:t>
            </a:r>
            <a:r>
              <a:rPr lang="sk-SK" sz="1200" b="1" dirty="0" smtClean="0"/>
              <a:t> syndróm -  vzácna </a:t>
            </a:r>
            <a:r>
              <a:rPr lang="sk-SK" sz="1200" b="1" dirty="0" err="1" smtClean="0"/>
              <a:t>cíliopatia</a:t>
            </a:r>
            <a:r>
              <a:rPr lang="sk-SK" sz="1200" b="1" dirty="0" smtClean="0"/>
              <a:t>  s nutnosťou multidisciplinárneho tímu v diagnostike aj   sledovaní 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Pohanka V. ,  Neuschlová I. , Šebová I.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5. </a:t>
            </a:r>
            <a:r>
              <a:rPr lang="sk-SK" sz="1200" b="1" dirty="0" smtClean="0"/>
              <a:t>Primárna </a:t>
            </a:r>
            <a:r>
              <a:rPr lang="sk-SK" sz="1200" b="1" dirty="0" err="1" smtClean="0"/>
              <a:t>ciliárna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dyskinéza</a:t>
            </a:r>
            <a:r>
              <a:rPr lang="sk-SK" sz="1200" b="1" dirty="0" smtClean="0"/>
              <a:t>  (rôzne </a:t>
            </a:r>
            <a:r>
              <a:rPr lang="sk-SK" sz="1200" b="1" dirty="0" err="1" smtClean="0"/>
              <a:t>fenotypové</a:t>
            </a:r>
            <a:r>
              <a:rPr lang="sk-SK" sz="1200" b="1" dirty="0" smtClean="0"/>
              <a:t> prejavy </a:t>
            </a:r>
            <a:r>
              <a:rPr lang="sk-SK" sz="1200" b="1" dirty="0" err="1" smtClean="0"/>
              <a:t>vrámci</a:t>
            </a:r>
            <a:r>
              <a:rPr lang="sk-SK" sz="1200" b="1" dirty="0" smtClean="0"/>
              <a:t> jednej rodiny) 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Perďochová E., Pohanka V. , Neuschlová I.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6. </a:t>
            </a:r>
            <a:r>
              <a:rPr lang="sk-SK" sz="1200" b="1" dirty="0" smtClean="0"/>
              <a:t>Diagnóza J18 </a:t>
            </a:r>
            <a:r>
              <a:rPr lang="sk-SK" sz="1200" b="1" i="1" dirty="0" smtClean="0"/>
              <a:t>...</a:t>
            </a:r>
            <a:r>
              <a:rPr lang="sk-SK" sz="1200" b="1" dirty="0" smtClean="0"/>
              <a:t>a nakoniec všetko inak</a:t>
            </a:r>
          </a:p>
          <a:p>
            <a:r>
              <a:rPr lang="sk-SK" sz="1200" dirty="0" smtClean="0"/>
              <a:t>Neuschlová I., Janík M., Šebová I.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7. </a:t>
            </a:r>
            <a:r>
              <a:rPr lang="sk-SK" sz="1200" b="1" dirty="0" smtClean="0"/>
              <a:t>Multidisciplinárna spolupráca pri riešení Jóbovho syndrómu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err="1" smtClean="0"/>
              <a:t>Omaník</a:t>
            </a:r>
            <a:r>
              <a:rPr lang="sk-SK" sz="1200" dirty="0" smtClean="0"/>
              <a:t> P., </a:t>
            </a:r>
            <a:r>
              <a:rPr lang="sk-SK" sz="1200" dirty="0" err="1" smtClean="0"/>
              <a:t>Omaníková</a:t>
            </a:r>
            <a:r>
              <a:rPr lang="sk-SK" sz="1200" dirty="0" smtClean="0"/>
              <a:t> M., Barkociová J., </a:t>
            </a:r>
            <a:r>
              <a:rPr lang="sk-SK" sz="1200" dirty="0" err="1" smtClean="0"/>
              <a:t>Čižnár</a:t>
            </a:r>
            <a:r>
              <a:rPr lang="sk-SK" sz="1200" dirty="0" smtClean="0"/>
              <a:t> P., </a:t>
            </a:r>
            <a:r>
              <a:rPr lang="sk-SK" sz="1200" dirty="0" err="1" smtClean="0"/>
              <a:t>Klepetko</a:t>
            </a:r>
            <a:r>
              <a:rPr lang="sk-SK" sz="1200" dirty="0" smtClean="0"/>
              <a:t> W. (Bratislava, Viedeň)</a:t>
            </a:r>
            <a:br>
              <a:rPr lang="sk-SK" sz="1200" dirty="0" smtClean="0"/>
            </a:b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dirty="0" smtClean="0"/>
              <a:t>11:00-11:30 </a:t>
            </a:r>
            <a:r>
              <a:rPr lang="sk-SK" b="1" dirty="0" smtClean="0"/>
              <a:t>Prestávka na občerstvenie</a:t>
            </a:r>
            <a:r>
              <a:rPr lang="sk-SK" sz="1200" dirty="0" smtClean="0"/>
              <a:t/>
            </a:r>
            <a:br>
              <a:rPr lang="sk-SK" sz="1200" dirty="0" smtClean="0"/>
            </a:br>
            <a:endParaRPr lang="sk-SK" sz="1200" dirty="0" smtClean="0"/>
          </a:p>
          <a:p>
            <a:endParaRPr lang="sk-SK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96144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5088831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Mínus 25"/>
          <p:cNvSpPr/>
          <p:nvPr/>
        </p:nvSpPr>
        <p:spPr>
          <a:xfrm>
            <a:off x="-407913" y="6968951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96143" y="1424335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199" y="48823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 smtClean="0">
                <a:latin typeface="Calibri Light" pitchFamily="34" charset="0"/>
              </a:rPr>
              <a:t>                </a:t>
            </a:r>
            <a:r>
              <a:rPr lang="sk-SK" sz="1800" b="1" dirty="0" smtClean="0">
                <a:solidFill>
                  <a:srgbClr val="C00000"/>
                </a:solidFill>
                <a:latin typeface="Calibri" pitchFamily="34" charset="0"/>
              </a:rPr>
              <a:t>II. JAKUBÍKOVEJ DEŇ</a:t>
            </a:r>
            <a:endParaRPr lang="sk-SK" sz="1800" dirty="0">
              <a:latin typeface="Calibri Light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44613" y="3215243"/>
            <a:ext cx="268605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KARCINÓM TRACHEY U DIEŤAŤA S PRÍZNAKMI ATYPICKEJ ASTMY</a:t>
            </a:r>
            <a:endParaRPr lang="sk-SK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0" y="776263"/>
            <a:ext cx="5064695" cy="6607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11:30-13:30</a:t>
            </a:r>
            <a:r>
              <a:rPr lang="sk-SK" sz="1200" dirty="0" smtClean="0"/>
              <a:t> </a:t>
            </a:r>
            <a:r>
              <a:rPr lang="sk-SK" b="1" dirty="0" smtClean="0">
                <a:solidFill>
                  <a:srgbClr val="C00000"/>
                </a:solidFill>
              </a:rPr>
              <a:t>Odborný program – II. blok</a:t>
            </a:r>
            <a:r>
              <a:rPr lang="sk-SK" sz="1200" b="1" dirty="0" smtClean="0">
                <a:solidFill>
                  <a:srgbClr val="C00000"/>
                </a:solidFill>
              </a:rPr>
              <a:t/>
            </a:r>
            <a:br>
              <a:rPr lang="sk-SK" sz="1200" b="1" dirty="0" smtClean="0">
                <a:solidFill>
                  <a:srgbClr val="C00000"/>
                </a:solidFill>
              </a:rPr>
            </a:br>
            <a:endParaRPr lang="sk-SK" sz="1200" b="1" dirty="0" smtClean="0">
              <a:solidFill>
                <a:srgbClr val="C00000"/>
              </a:solidFill>
            </a:endParaRPr>
          </a:p>
          <a:p>
            <a:r>
              <a:rPr lang="sk-SK" sz="1200" dirty="0" smtClean="0"/>
              <a:t>8. </a:t>
            </a:r>
            <a:r>
              <a:rPr lang="sk-SK" sz="1200" b="1" dirty="0" err="1" smtClean="0"/>
              <a:t>Zánětlivý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myoblastický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pseudotumor</a:t>
            </a:r>
            <a:r>
              <a:rPr lang="sk-SK" sz="1200" b="1" dirty="0" smtClean="0"/>
              <a:t> trachey, </a:t>
            </a:r>
            <a:r>
              <a:rPr lang="sk-SK" sz="1200" b="1" dirty="0" err="1" smtClean="0"/>
              <a:t>Myofibromatosis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tracheae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err="1" smtClean="0"/>
              <a:t>Brzybohatá</a:t>
            </a:r>
            <a:r>
              <a:rPr lang="sk-SK" sz="1200" dirty="0" smtClean="0"/>
              <a:t> N., </a:t>
            </a:r>
            <a:r>
              <a:rPr lang="sk-SK" sz="1200" dirty="0" err="1" smtClean="0"/>
              <a:t>Katra</a:t>
            </a:r>
            <a:r>
              <a:rPr lang="sk-SK" sz="1200" dirty="0" smtClean="0"/>
              <a:t> R. , </a:t>
            </a:r>
            <a:r>
              <a:rPr lang="sk-SK" sz="1200" dirty="0" err="1" smtClean="0"/>
              <a:t>Jurovčík</a:t>
            </a:r>
            <a:r>
              <a:rPr lang="sk-SK" sz="1200" dirty="0" smtClean="0"/>
              <a:t> M., </a:t>
            </a:r>
            <a:r>
              <a:rPr lang="sk-SK" sz="1200" dirty="0" err="1" smtClean="0"/>
              <a:t>Skřivan</a:t>
            </a:r>
            <a:r>
              <a:rPr lang="sk-SK" sz="1200" dirty="0" smtClean="0"/>
              <a:t> J. (Praha)</a:t>
            </a:r>
          </a:p>
          <a:p>
            <a:endParaRPr lang="sk-SK" sz="1200" dirty="0" smtClean="0"/>
          </a:p>
          <a:p>
            <a:pPr marL="228600" indent="-228600"/>
            <a:r>
              <a:rPr lang="sk-SK" sz="1200" dirty="0" smtClean="0"/>
              <a:t>9.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Endoskopická</a:t>
            </a:r>
            <a:r>
              <a:rPr lang="sk-SK" sz="1200" b="1" dirty="0" smtClean="0"/>
              <a:t> resekcia </a:t>
            </a:r>
            <a:r>
              <a:rPr lang="sk-SK" sz="1200" b="1" dirty="0" err="1" smtClean="0"/>
              <a:t>myofibroblastického</a:t>
            </a:r>
            <a:r>
              <a:rPr lang="sk-SK" sz="1200" b="1" dirty="0" smtClean="0"/>
              <a:t> tumoru hrtana a priedušnice</a:t>
            </a:r>
            <a:endParaRPr lang="sk-SK" sz="1200" dirty="0" smtClean="0"/>
          </a:p>
          <a:p>
            <a:pPr marL="228600" indent="-228600"/>
            <a:r>
              <a:rPr lang="sk-SK" sz="1200" dirty="0" smtClean="0"/>
              <a:t>Koman A.,  </a:t>
            </a:r>
            <a:r>
              <a:rPr lang="sk-SK" sz="1200" dirty="0" err="1" smtClean="0"/>
              <a:t>Boldižárová</a:t>
            </a:r>
            <a:r>
              <a:rPr lang="sk-SK" sz="1200" dirty="0" smtClean="0"/>
              <a:t> L.  (Košice) </a:t>
            </a:r>
          </a:p>
          <a:p>
            <a:pPr marL="228600" indent="-228600"/>
            <a:endParaRPr lang="sk-SK" sz="1200" dirty="0" smtClean="0"/>
          </a:p>
          <a:p>
            <a:r>
              <a:rPr lang="sk-SK" sz="1200" dirty="0" smtClean="0"/>
              <a:t>10. </a:t>
            </a:r>
            <a:r>
              <a:rPr lang="sk-SK" sz="1200" b="1" dirty="0" err="1" smtClean="0"/>
              <a:t>Aktinomykóza</a:t>
            </a:r>
            <a:r>
              <a:rPr lang="sk-SK" sz="1200" b="1" dirty="0" smtClean="0"/>
              <a:t> u detského pacienta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Fabiánová M., </a:t>
            </a:r>
            <a:r>
              <a:rPr lang="sk-SK" sz="1200" dirty="0" err="1" smtClean="0"/>
              <a:t>Omaník</a:t>
            </a:r>
            <a:r>
              <a:rPr lang="sk-SK" sz="1200" dirty="0" smtClean="0"/>
              <a:t> P., </a:t>
            </a:r>
            <a:r>
              <a:rPr lang="sk-SK" sz="1200" dirty="0" err="1" smtClean="0"/>
              <a:t>Čižnár</a:t>
            </a:r>
            <a:r>
              <a:rPr lang="sk-SK" sz="1200" dirty="0" smtClean="0"/>
              <a:t> P., </a:t>
            </a:r>
            <a:r>
              <a:rPr lang="sk-SK" sz="1200" dirty="0" err="1" smtClean="0"/>
              <a:t>Hricová</a:t>
            </a:r>
            <a:r>
              <a:rPr lang="sk-SK" sz="1200" dirty="0" smtClean="0"/>
              <a:t> M. (Bratislava)</a:t>
            </a:r>
          </a:p>
          <a:p>
            <a:endParaRPr lang="sk-SK" sz="1200" dirty="0" smtClean="0"/>
          </a:p>
          <a:p>
            <a:r>
              <a:rPr lang="sk-SK" sz="1200" dirty="0" smtClean="0"/>
              <a:t>11.  </a:t>
            </a:r>
            <a:r>
              <a:rPr lang="sk-SK" sz="1200" b="1" dirty="0" smtClean="0"/>
              <a:t>Nerozpoznané cudzie teleso v </a:t>
            </a:r>
            <a:r>
              <a:rPr lang="sk-SK" sz="1200" b="1" dirty="0" err="1" smtClean="0"/>
              <a:t>bronchu</a:t>
            </a:r>
            <a:r>
              <a:rPr lang="sk-SK" sz="1200" b="1" dirty="0" smtClean="0"/>
              <a:t> </a:t>
            </a:r>
          </a:p>
          <a:p>
            <a:r>
              <a:rPr lang="sk-SK" sz="1200" dirty="0" err="1" smtClean="0"/>
              <a:t>Onufrák</a:t>
            </a:r>
            <a:r>
              <a:rPr lang="sk-SK" sz="1200" dirty="0" smtClean="0"/>
              <a:t> I., Jovankovičová A.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12. </a:t>
            </a:r>
            <a:r>
              <a:rPr lang="sk-SK" sz="1200" b="1" dirty="0" smtClean="0"/>
              <a:t>Možnosti chirurgickej liečby </a:t>
            </a:r>
            <a:r>
              <a:rPr lang="sk-SK" sz="1200" b="1" dirty="0" err="1" smtClean="0"/>
              <a:t>postracheostomickej</a:t>
            </a:r>
            <a:r>
              <a:rPr lang="sk-SK" sz="1200" b="1" dirty="0" smtClean="0"/>
              <a:t> stenózy trachey u detí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Lučenič M., Janík M., </a:t>
            </a:r>
            <a:r>
              <a:rPr lang="sk-SK" sz="1200" dirty="0" err="1" smtClean="0"/>
              <a:t>Haruštiak</a:t>
            </a:r>
            <a:r>
              <a:rPr lang="sk-SK" sz="1200" dirty="0" smtClean="0"/>
              <a:t> S., Matejová I., Šebová I.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13. </a:t>
            </a:r>
            <a:r>
              <a:rPr lang="sk-SK" sz="1200" b="1" dirty="0" smtClean="0"/>
              <a:t>Recidivujúca </a:t>
            </a:r>
            <a:r>
              <a:rPr lang="sk-SK" sz="1200" b="1" dirty="0" err="1" smtClean="0"/>
              <a:t>hemoptýza</a:t>
            </a:r>
            <a:r>
              <a:rPr lang="sk-SK" sz="1200" b="1" dirty="0" smtClean="0"/>
              <a:t> u dieťaťa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Homolová M., Kunzo S., Olejník P.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14. </a:t>
            </a:r>
            <a:r>
              <a:rPr lang="sk-SK" sz="1200" b="1" dirty="0" err="1" smtClean="0"/>
              <a:t>Postintubačná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stenóza</a:t>
            </a:r>
            <a:r>
              <a:rPr lang="sk-SK" sz="1200" b="1" dirty="0" smtClean="0"/>
              <a:t> trachey u pacienta s </a:t>
            </a:r>
            <a:r>
              <a:rPr lang="sk-SK" sz="1200" b="1" dirty="0" err="1" smtClean="0"/>
              <a:t>kongenitálnou</a:t>
            </a:r>
            <a:r>
              <a:rPr lang="sk-SK" sz="1200" b="1" dirty="0" smtClean="0"/>
              <a:t> </a:t>
            </a:r>
            <a:r>
              <a:rPr lang="sk-SK" sz="1200" b="1" dirty="0" err="1" smtClean="0"/>
              <a:t>fibrózou</a:t>
            </a:r>
            <a:r>
              <a:rPr lang="sk-SK" sz="1200" b="1" dirty="0" smtClean="0"/>
              <a:t> pečene</a:t>
            </a:r>
            <a:br>
              <a:rPr lang="sk-SK" sz="1200" b="1" dirty="0" smtClean="0"/>
            </a:br>
            <a:r>
              <a:rPr lang="sk-SK" sz="1200" dirty="0" smtClean="0"/>
              <a:t>Kunzo S., </a:t>
            </a:r>
            <a:r>
              <a:rPr lang="sk-SK" sz="1200" dirty="0" err="1" smtClean="0"/>
              <a:t>Staník</a:t>
            </a:r>
            <a:r>
              <a:rPr lang="sk-SK" sz="1200" dirty="0" smtClean="0"/>
              <a:t> R.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15. </a:t>
            </a:r>
            <a:r>
              <a:rPr lang="sk-SK" sz="1200" b="1" dirty="0" err="1" smtClean="0"/>
              <a:t>Iatrogénne</a:t>
            </a:r>
            <a:r>
              <a:rPr lang="sk-SK" sz="1200" b="1" dirty="0" smtClean="0"/>
              <a:t> poškodenie zadnej steny priedušnice laserovou </a:t>
            </a:r>
            <a:r>
              <a:rPr lang="sk-SK" sz="1200" b="1" dirty="0" err="1" smtClean="0"/>
              <a:t>intubačnou</a:t>
            </a:r>
            <a:r>
              <a:rPr lang="sk-SK" sz="1200" b="1" dirty="0" smtClean="0"/>
              <a:t> rúrkou</a:t>
            </a:r>
          </a:p>
          <a:p>
            <a:r>
              <a:rPr lang="sk-SK" sz="1200" dirty="0" smtClean="0"/>
              <a:t>Šebová I., Kunzo S., Lauková K.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sz="1200" dirty="0" smtClean="0"/>
              <a:t>16. </a:t>
            </a:r>
            <a:r>
              <a:rPr lang="sk-SK" sz="1200" b="1" dirty="0" smtClean="0"/>
              <a:t>Karcinóm priedušnice u dieťaťa s príznakmi atypickej astmy</a:t>
            </a: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>Matejová I., </a:t>
            </a:r>
            <a:r>
              <a:rPr lang="sk-SK" sz="1200" dirty="0" err="1" smtClean="0"/>
              <a:t>Szabóová</a:t>
            </a:r>
            <a:r>
              <a:rPr lang="sk-SK" sz="1200" dirty="0" smtClean="0"/>
              <a:t> I., Šebová I. (Bratislava)</a:t>
            </a:r>
            <a:br>
              <a:rPr lang="sk-SK" sz="1200" dirty="0" smtClean="0"/>
            </a:br>
            <a:endParaRPr lang="sk-SK" sz="1200" dirty="0" smtClean="0"/>
          </a:p>
          <a:p>
            <a:r>
              <a:rPr lang="sk-SK" dirty="0" smtClean="0"/>
              <a:t>13:30 – 14:00 </a:t>
            </a:r>
          </a:p>
          <a:p>
            <a:r>
              <a:rPr lang="sk-SK" dirty="0" smtClean="0"/>
              <a:t> </a:t>
            </a:r>
            <a:r>
              <a:rPr lang="sk-SK" b="1" dirty="0" smtClean="0">
                <a:solidFill>
                  <a:srgbClr val="C00000"/>
                </a:solidFill>
              </a:rPr>
              <a:t>Slávnostné ukončenie podujatia</a:t>
            </a:r>
            <a:endParaRPr lang="sk-SK" sz="1200" b="1" dirty="0" smtClean="0">
              <a:solidFill>
                <a:srgbClr val="C00000"/>
              </a:solidFill>
            </a:endParaRPr>
          </a:p>
          <a:p>
            <a:endParaRPr lang="sk-SK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96144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5088831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Mínus 25"/>
          <p:cNvSpPr/>
          <p:nvPr/>
        </p:nvSpPr>
        <p:spPr>
          <a:xfrm>
            <a:off x="-407913" y="6968951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96143" y="1424335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199" y="48823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 smtClean="0">
                <a:latin typeface="Calibri Light" pitchFamily="34" charset="0"/>
              </a:rPr>
              <a:t>                </a:t>
            </a:r>
            <a:r>
              <a:rPr lang="sk-SK" sz="1800" b="1" dirty="0" smtClean="0">
                <a:solidFill>
                  <a:srgbClr val="C00000"/>
                </a:solidFill>
                <a:latin typeface="Calibri" pitchFamily="34" charset="0"/>
              </a:rPr>
              <a:t>II. JAKUBÍKOVEJ DEŇ</a:t>
            </a:r>
            <a:endParaRPr lang="sk-SK" sz="1800" dirty="0">
              <a:latin typeface="Calibri Light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392287" y="1136303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b="1" dirty="0" smtClean="0">
                <a:solidFill>
                  <a:srgbClr val="C00000"/>
                </a:solidFill>
              </a:rPr>
              <a:t>Ďakujeme sponzorom  </a:t>
            </a:r>
            <a:endParaRPr lang="sk-SK" sz="18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G:\Pracovné priečinky\OZ ORLÍK\Logo OZ ORLí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4295" y="1856383"/>
            <a:ext cx="1845342" cy="1430140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1824335" y="3224535"/>
            <a:ext cx="87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OZ ORLík </a:t>
            </a:r>
            <a:endParaRPr lang="sk-SK" dirty="0"/>
          </a:p>
        </p:txBody>
      </p:sp>
      <p:pic>
        <p:nvPicPr>
          <p:cNvPr id="1027" name="Picture 3" descr="Radix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310" y="3794754"/>
            <a:ext cx="1656185" cy="50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lokTextu 13"/>
          <p:cNvSpPr txBox="1"/>
          <p:nvPr/>
        </p:nvSpPr>
        <p:spPr>
          <a:xfrm>
            <a:off x="1608311" y="4232647"/>
            <a:ext cx="1760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zdravotnícka technika</a:t>
            </a:r>
            <a:endParaRPr lang="sk-SK" dirty="0"/>
          </a:p>
        </p:txBody>
      </p:sp>
      <p:pic>
        <p:nvPicPr>
          <p:cNvPr id="1029" name="Picture 5" descr="Cochlear. Hear now and alway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239" y="5024735"/>
            <a:ext cx="3306209" cy="102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63</Words>
  <Application>Microsoft Office PowerPoint</Application>
  <PresentationFormat>B5 (ISO) (176 x 250 mm)</PresentationFormat>
  <Paragraphs>64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User</cp:lastModifiedBy>
  <cp:revision>75</cp:revision>
  <dcterms:created xsi:type="dcterms:W3CDTF">2019-01-08T10:45:21Z</dcterms:created>
  <dcterms:modified xsi:type="dcterms:W3CDTF">2019-02-13T09:54:05Z</dcterms:modified>
</cp:coreProperties>
</file>